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91" r:id="rId3"/>
    <p:sldId id="292" r:id="rId4"/>
    <p:sldId id="293" r:id="rId5"/>
    <p:sldId id="294" r:id="rId6"/>
    <p:sldId id="295" r:id="rId7"/>
    <p:sldId id="299" r:id="rId8"/>
    <p:sldId id="300" r:id="rId9"/>
    <p:sldId id="301" r:id="rId10"/>
    <p:sldId id="302" r:id="rId11"/>
    <p:sldId id="303" r:id="rId12"/>
    <p:sldId id="304" r:id="rId13"/>
    <p:sldId id="331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3" r:id="rId31"/>
    <p:sldId id="330" r:id="rId32"/>
    <p:sldId id="324" r:id="rId33"/>
    <p:sldId id="325" r:id="rId34"/>
    <p:sldId id="326" r:id="rId35"/>
    <p:sldId id="327" r:id="rId36"/>
    <p:sldId id="328" r:id="rId37"/>
    <p:sldId id="329" r:id="rId38"/>
    <p:sldId id="289" r:id="rId39"/>
    <p:sldId id="288" r:id="rId40"/>
    <p:sldId id="282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6" d="100"/>
          <a:sy n="56" d="100"/>
        </p:scale>
        <p:origin x="-214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28/11/18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28/11/18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28/11/18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28/11/18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hyperlink" Target="http://creativecommons.org/licenses/by-nc-sa/4.0/" TargetMode="Externa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2016 except where credited elsewhere.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3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75635" y="6428175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hyperlink" Target="http://martinfowler.com/bliki/BlueGreenDeployment.html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hyperlink" Target="https://www.weave.works/blog/gitops-git-push-all-the-things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hyperlink" Target="http://12factor.net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Containers, Cloud Native Computing, </a:t>
            </a:r>
            <a:r>
              <a:rPr lang="en-US" dirty="0" err="1" smtClean="0"/>
              <a:t>DevOps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r>
              <a:rPr lang="en-US" dirty="0">
                <a:ea typeface="ヒラギノ角ゴ ProN W3" charset="0"/>
                <a:cs typeface="ヒラギノ角ゴ ProN W3" charset="0"/>
              </a:rPr>
              <a:t>Software Engineering </a:t>
            </a:r>
            <a:r>
              <a:rPr lang="en-US" dirty="0" err="1">
                <a:ea typeface="ヒラギノ角ゴ ProN W3" charset="0"/>
                <a:cs typeface="ヒラギノ角ゴ ProN W3" charset="0"/>
              </a:rPr>
              <a:t>Programme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r>
              <a:rPr lang="en-US" smtClean="0">
                <a:ea typeface="ヒラギノ角ゴ ProN W3" charset="0"/>
                <a:cs typeface="ヒラギノ角ゴ ProN W3" charset="0"/>
              </a:rPr>
              <a:t>December </a:t>
            </a:r>
            <a:r>
              <a:rPr lang="en-US" dirty="0" smtClean="0">
                <a:ea typeface="ヒラギノ角ゴ ProN W3" charset="0"/>
                <a:cs typeface="ヒラギノ角ゴ ProN W3" charset="0"/>
              </a:rPr>
              <a:t>2018</a:t>
            </a:r>
          </a:p>
          <a:p>
            <a:endParaRPr lang="en-US" dirty="0">
              <a:ea typeface="ヒラギノ角ゴ ProN W3" charset="0"/>
              <a:cs typeface="ヒラギノ角ゴ ProN W3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986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</a:t>
            </a:r>
            <a:r>
              <a:rPr lang="en-US" dirty="0" err="1" smtClean="0"/>
              <a:t>Docker</a:t>
            </a:r>
            <a:r>
              <a:rPr lang="en-US" dirty="0" smtClean="0"/>
              <a:t> work?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476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42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34" y="1323220"/>
            <a:ext cx="7504643" cy="474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23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simple </a:t>
            </a:r>
            <a:r>
              <a:rPr lang="en-US" dirty="0" err="1" smtClean="0"/>
              <a:t>Docker</a:t>
            </a:r>
            <a:r>
              <a:rPr lang="en-US" dirty="0" smtClean="0"/>
              <a:t>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apt-get install </a:t>
            </a:r>
            <a:r>
              <a:rPr lang="en-US" dirty="0" err="1" smtClean="0"/>
              <a:t>docker.io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pull </a:t>
            </a:r>
            <a:r>
              <a:rPr lang="en-US" dirty="0" err="1" smtClean="0"/>
              <a:t>ubuntu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run –t –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ubuntu</a:t>
            </a:r>
            <a:r>
              <a:rPr lang="en-US" dirty="0" smtClean="0"/>
              <a:t> /bin/bash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ps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commit </a:t>
            </a:r>
            <a:r>
              <a:rPr lang="en-US" dirty="0" err="1" smtClean="0"/>
              <a:t>funky_freo</a:t>
            </a:r>
            <a:r>
              <a:rPr lang="en-US" dirty="0" smtClean="0"/>
              <a:t> image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push image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654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Compose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create a set of containers that work together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4752"/>
            <a:ext cx="9144000" cy="408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401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docker-compose.yml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752" y="1257299"/>
            <a:ext cx="5288154" cy="506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933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Machine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Manages </a:t>
            </a:r>
            <a:r>
              <a:rPr lang="en-US" dirty="0" err="1" smtClean="0"/>
              <a:t>docker</a:t>
            </a:r>
            <a:r>
              <a:rPr lang="en-US" dirty="0" smtClean="0"/>
              <a:t> servers</a:t>
            </a:r>
          </a:p>
          <a:p>
            <a:pPr lvl="1"/>
            <a:r>
              <a:rPr lang="en-US" dirty="0" smtClean="0"/>
              <a:t>e.g. </a:t>
            </a:r>
            <a:r>
              <a:rPr lang="en-US" dirty="0" err="1" smtClean="0"/>
              <a:t>VirtualBox</a:t>
            </a:r>
            <a:r>
              <a:rPr lang="en-US" dirty="0" smtClean="0"/>
              <a:t>, Amazon, </a:t>
            </a:r>
            <a:r>
              <a:rPr lang="en-US" dirty="0" err="1" smtClean="0"/>
              <a:t>DigitalOcean</a:t>
            </a:r>
            <a:endParaRPr lang="en-US" dirty="0" smtClean="0"/>
          </a:p>
          <a:p>
            <a:pPr lvl="1"/>
            <a:r>
              <a:rPr lang="en-US" dirty="0" smtClean="0"/>
              <a:t>Let’s you start/stop and configure </a:t>
            </a:r>
            <a:r>
              <a:rPr lang="en-US" dirty="0" err="1" smtClean="0"/>
              <a:t>Docker</a:t>
            </a:r>
            <a:r>
              <a:rPr lang="en-US" dirty="0" smtClean="0"/>
              <a:t> to talk to the remote server</a:t>
            </a:r>
          </a:p>
        </p:txBody>
      </p:sp>
    </p:spTree>
    <p:extLst>
      <p:ext uri="{BB962C8B-B14F-4D97-AF65-F5344CB8AC3E}">
        <p14:creationId xmlns:p14="http://schemas.microsoft.com/office/powerpoint/2010/main" val="393852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544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Orchestration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What does an Operating System do?</a:t>
            </a:r>
          </a:p>
          <a:p>
            <a:pPr lvl="1"/>
            <a:r>
              <a:rPr lang="en-US" sz="2400" dirty="0" smtClean="0"/>
              <a:t>Manages processes</a:t>
            </a:r>
          </a:p>
          <a:p>
            <a:pPr lvl="1"/>
            <a:r>
              <a:rPr lang="en-US" sz="2400" dirty="0" smtClean="0"/>
              <a:t>Co-ordinates the processes access to resources</a:t>
            </a:r>
          </a:p>
          <a:p>
            <a:pPr lvl="2"/>
            <a:r>
              <a:rPr lang="en-US" sz="2000" dirty="0" smtClean="0"/>
              <a:t>CPUs</a:t>
            </a:r>
          </a:p>
          <a:p>
            <a:pPr lvl="2"/>
            <a:r>
              <a:rPr lang="en-US" sz="2000" dirty="0" smtClean="0"/>
              <a:t>Memory</a:t>
            </a:r>
          </a:p>
          <a:p>
            <a:pPr lvl="2"/>
            <a:r>
              <a:rPr lang="en-US" sz="2000" dirty="0" smtClean="0"/>
              <a:t>Disk</a:t>
            </a:r>
          </a:p>
          <a:p>
            <a:pPr lvl="2"/>
            <a:r>
              <a:rPr lang="en-US" sz="2000" dirty="0" smtClean="0"/>
              <a:t>Devices</a:t>
            </a:r>
          </a:p>
          <a:p>
            <a:pPr lvl="1"/>
            <a:r>
              <a:rPr lang="en-US" sz="2400" dirty="0" smtClean="0"/>
              <a:t>Fairness and priority between processes</a:t>
            </a:r>
          </a:p>
        </p:txBody>
      </p:sp>
    </p:spTree>
    <p:extLst>
      <p:ext uri="{BB962C8B-B14F-4D97-AF65-F5344CB8AC3E}">
        <p14:creationId xmlns:p14="http://schemas.microsoft.com/office/powerpoint/2010/main" val="292535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Datacenter Operating System</a:t>
            </a:r>
            <a:br>
              <a:rPr lang="en-US" dirty="0" smtClean="0"/>
            </a:br>
            <a:r>
              <a:rPr lang="en-US" sz="2700" dirty="0" smtClean="0"/>
              <a:t>aka Container Orchestration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Manages the placement of containers</a:t>
            </a:r>
          </a:p>
          <a:p>
            <a:pPr lvl="1"/>
            <a:r>
              <a:rPr lang="en-US" dirty="0" smtClean="0"/>
              <a:t>Access to resources</a:t>
            </a:r>
          </a:p>
          <a:p>
            <a:pPr lvl="1"/>
            <a:r>
              <a:rPr lang="en-US" dirty="0" smtClean="0"/>
              <a:t>Configuration and networking</a:t>
            </a:r>
          </a:p>
          <a:p>
            <a:pPr lvl="1"/>
            <a:r>
              <a:rPr lang="en-US" dirty="0" smtClean="0"/>
              <a:t>Moves containers</a:t>
            </a:r>
          </a:p>
          <a:p>
            <a:pPr lvl="1"/>
            <a:r>
              <a:rPr lang="en-US" dirty="0" smtClean="0"/>
              <a:t>Load balances across containers</a:t>
            </a:r>
          </a:p>
          <a:p>
            <a:r>
              <a:rPr lang="en-US" dirty="0" smtClean="0"/>
              <a:t>Effectively creating a single OS across a cloud</a:t>
            </a:r>
          </a:p>
          <a:p>
            <a:pPr lvl="1"/>
            <a:r>
              <a:rPr lang="en-US" dirty="0" smtClean="0"/>
              <a:t>Containers </a:t>
            </a:r>
            <a:r>
              <a:rPr lang="en-US" dirty="0" err="1" smtClean="0"/>
              <a:t>vs</a:t>
            </a:r>
            <a:r>
              <a:rPr lang="en-US" dirty="0" smtClean="0"/>
              <a:t> Processes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063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</a:t>
            </a:r>
            <a:r>
              <a:rPr lang="en-US" dirty="0" err="1" smtClean="0"/>
              <a:t>Mesos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59" y="1417638"/>
            <a:ext cx="7379368" cy="496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20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Containers</a:t>
            </a:r>
          </a:p>
          <a:p>
            <a:r>
              <a:rPr lang="en-US" dirty="0" smtClean="0"/>
              <a:t>History and Approach</a:t>
            </a:r>
          </a:p>
          <a:p>
            <a:r>
              <a:rPr lang="en-US" dirty="0" err="1" smtClean="0"/>
              <a:t>Docker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ecosystem</a:t>
            </a:r>
          </a:p>
          <a:p>
            <a:r>
              <a:rPr lang="en-US" dirty="0" err="1" smtClean="0"/>
              <a:t>PaaS</a:t>
            </a:r>
            <a:r>
              <a:rPr lang="en-US" dirty="0" smtClean="0"/>
              <a:t> in a container model</a:t>
            </a:r>
            <a:endParaRPr lang="en-US" dirty="0"/>
          </a:p>
          <a:p>
            <a:r>
              <a:rPr lang="en-US" dirty="0" smtClean="0"/>
              <a:t>Futures</a:t>
            </a:r>
          </a:p>
        </p:txBody>
      </p:sp>
    </p:spTree>
    <p:extLst>
      <p:ext uri="{BB962C8B-B14F-4D97-AF65-F5344CB8AC3E}">
        <p14:creationId xmlns:p14="http://schemas.microsoft.com/office/powerpoint/2010/main" val="863099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Netflix Titus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2414768"/>
            <a:ext cx="7102195" cy="40537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0400" y="1214438"/>
            <a:ext cx="58319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Running on 5000 </a:t>
            </a:r>
            <a:r>
              <a:rPr lang="en-US" dirty="0"/>
              <a:t>AWS instances (m4.4xlarge and r3.8xlarge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Three regions</a:t>
            </a:r>
          </a:p>
          <a:p>
            <a:r>
              <a:rPr lang="en-US" dirty="0" smtClean="0"/>
              <a:t>10,000 containers running at any time</a:t>
            </a:r>
          </a:p>
          <a:p>
            <a:r>
              <a:rPr lang="en-US" dirty="0" smtClean="0"/>
              <a:t>1,000,000 containers launched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206345" y="6526481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www.infoq.com</a:t>
            </a:r>
            <a:r>
              <a:rPr lang="en-US" sz="1400" dirty="0"/>
              <a:t>/news/2017/07/</a:t>
            </a:r>
            <a:r>
              <a:rPr lang="en-US" sz="1400" dirty="0" err="1"/>
              <a:t>netflix-titus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42366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Kubernetes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5635" y="1600200"/>
            <a:ext cx="3625398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Open Source cluster management of containers</a:t>
            </a:r>
          </a:p>
          <a:p>
            <a:r>
              <a:rPr lang="en-US" sz="2400" dirty="0" smtClean="0"/>
              <a:t>From Google, but separate from the Borg project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665" y="274637"/>
            <a:ext cx="4520249" cy="550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894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30" y="1523999"/>
            <a:ext cx="3745237" cy="39842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41460" y="1872400"/>
            <a:ext cx="384534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Pod encapsulates an application container (or, in some cases, multiple containers), storage resources, a unique network IP, and options that govern how the container(s) should run.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</a:t>
            </a:r>
            <a:r>
              <a:rPr lang="en-US" dirty="0"/>
              <a:t>Pod represents a unit of deployment: a single instance of an application in Kubernetes, which might consist of either a single container or a small number of containers that are tightly coupled and that share resources.</a:t>
            </a:r>
          </a:p>
        </p:txBody>
      </p:sp>
    </p:spTree>
    <p:extLst>
      <p:ext uri="{BB962C8B-B14F-4D97-AF65-F5344CB8AC3E}">
        <p14:creationId xmlns:p14="http://schemas.microsoft.com/office/powerpoint/2010/main" val="727672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abstract exposure of pods</a:t>
            </a:r>
          </a:p>
          <a:p>
            <a:r>
              <a:rPr lang="en-US" dirty="0" smtClean="0"/>
              <a:t>Pods die and are recreated, replicated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“A </a:t>
            </a:r>
            <a:r>
              <a:rPr lang="en-US" dirty="0"/>
              <a:t>Kubernetes Service is an abstraction which defines a logical set of Pods and a policy by which to access </a:t>
            </a:r>
            <a:r>
              <a:rPr lang="en-US" dirty="0" smtClean="0"/>
              <a:t>them”</a:t>
            </a:r>
          </a:p>
        </p:txBody>
      </p:sp>
    </p:spTree>
    <p:extLst>
      <p:ext uri="{BB962C8B-B14F-4D97-AF65-F5344CB8AC3E}">
        <p14:creationId xmlns:p14="http://schemas.microsoft.com/office/powerpoint/2010/main" val="1953635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persistent virtual disk that belongs to a Pod</a:t>
            </a:r>
          </a:p>
          <a:p>
            <a:r>
              <a:rPr lang="en-US" dirty="0" smtClean="0"/>
              <a:t>Shares data between containers </a:t>
            </a:r>
          </a:p>
          <a:p>
            <a:r>
              <a:rPr lang="en-US" dirty="0" smtClean="0"/>
              <a:t>Lives longer than a container, but no longer than the pod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951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Namespaces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virtual cluster</a:t>
            </a:r>
          </a:p>
          <a:p>
            <a:r>
              <a:rPr lang="en-US" dirty="0" smtClean="0"/>
              <a:t>Names must be unique inside namespaces, can be the same across different namespaces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037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KOPS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638"/>
            <a:ext cx="9144000" cy="584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023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eksctl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9144000" cy="6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22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320" y="1417638"/>
            <a:ext cx="4657223" cy="442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69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is the codification of the interface between Development and Operations</a:t>
            </a:r>
          </a:p>
          <a:p>
            <a:pPr lvl="1"/>
            <a:r>
              <a:rPr lang="en-US" dirty="0" smtClean="0"/>
              <a:t>Agile </a:t>
            </a:r>
          </a:p>
          <a:p>
            <a:pPr lvl="1"/>
            <a:r>
              <a:rPr lang="en-US" dirty="0" smtClean="0"/>
              <a:t>Repeatable</a:t>
            </a:r>
          </a:p>
          <a:p>
            <a:pPr lvl="1"/>
            <a:r>
              <a:rPr lang="en-US" dirty="0" smtClean="0"/>
              <a:t>Collaborative</a:t>
            </a:r>
          </a:p>
          <a:p>
            <a:pPr lvl="1"/>
            <a:r>
              <a:rPr lang="en-US" dirty="0" smtClean="0"/>
              <a:t>Versioned </a:t>
            </a:r>
          </a:p>
          <a:p>
            <a:pPr lvl="1"/>
            <a:r>
              <a:rPr lang="en-US" dirty="0" smtClean="0"/>
              <a:t>Automated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507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Sharing of resources</a:t>
            </a:r>
            <a:br>
              <a:rPr lang="en-US" dirty="0" smtClean="0"/>
            </a:br>
            <a:r>
              <a:rPr lang="en-US" dirty="0" err="1" smtClean="0"/>
              <a:t>vs</a:t>
            </a:r>
            <a:r>
              <a:rPr lang="en-US" dirty="0" smtClean="0"/>
              <a:t> Isolation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210235" y="1583765"/>
            <a:ext cx="0" cy="42582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243107" y="5841999"/>
            <a:ext cx="689983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6200000">
            <a:off x="69777" y="3180700"/>
            <a:ext cx="1587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More isolation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753027" y="5863698"/>
            <a:ext cx="3389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Better resource </a:t>
            </a:r>
            <a:r>
              <a:rPr lang="en-US" b="1" dirty="0" err="1" smtClean="0"/>
              <a:t>utilisation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374588" y="1667443"/>
            <a:ext cx="2267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Dedicated data </a:t>
            </a:r>
            <a:r>
              <a:rPr lang="en-US" dirty="0" err="1" smtClean="0"/>
              <a:t>centre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42987" y="2417490"/>
            <a:ext cx="1938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Dedicated HW/</a:t>
            </a:r>
            <a:br>
              <a:rPr lang="en-US" dirty="0" smtClean="0"/>
            </a:br>
            <a:r>
              <a:rPr lang="en-US" dirty="0" smtClean="0"/>
              <a:t>Shared </a:t>
            </a:r>
            <a:r>
              <a:rPr lang="en-US" dirty="0" err="1" smtClean="0"/>
              <a:t>Datacentre</a:t>
            </a:r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4102079" y="3214003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Virtual </a:t>
            </a:r>
            <a:br>
              <a:rPr lang="en-US" dirty="0" smtClean="0"/>
            </a:br>
            <a:r>
              <a:rPr lang="en-US" dirty="0" smtClean="0"/>
              <a:t>Machines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19439" y="4479976"/>
            <a:ext cx="1994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Shared OS</a:t>
            </a:r>
            <a:br>
              <a:rPr lang="en-US" dirty="0" smtClean="0"/>
            </a:br>
            <a:r>
              <a:rPr lang="en-US" dirty="0" smtClean="0"/>
              <a:t>Separate processes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1537" y="5182381"/>
            <a:ext cx="902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Shared</a:t>
            </a:r>
          </a:p>
          <a:p>
            <a:r>
              <a:rPr lang="en-US" dirty="0" smtClean="0"/>
              <a:t>Process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97251" y="3974492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18760256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Kittens </a:t>
            </a:r>
            <a:r>
              <a:rPr lang="en-US" sz="3200" dirty="0" err="1"/>
              <a:t>vs</a:t>
            </a:r>
            <a:r>
              <a:rPr lang="en-US" sz="3200" dirty="0"/>
              <a:t> Cattle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(An unpleasant but effective analogy)</a:t>
            </a:r>
            <a:br>
              <a:rPr lang="en-US" sz="3200" dirty="0" smtClean="0"/>
            </a:b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718" y="1843364"/>
            <a:ext cx="4850952" cy="2728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879" y="1843364"/>
            <a:ext cx="3512634" cy="351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05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Immutable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String in Java</a:t>
            </a:r>
          </a:p>
          <a:p>
            <a:r>
              <a:rPr lang="en-US" dirty="0" smtClean="0"/>
              <a:t>You can’t change a String, only create a new one</a:t>
            </a:r>
          </a:p>
          <a:p>
            <a:endParaRPr lang="en-US" dirty="0"/>
          </a:p>
          <a:p>
            <a:r>
              <a:rPr lang="en-US" dirty="0" smtClean="0"/>
              <a:t>Applies to </a:t>
            </a:r>
            <a:r>
              <a:rPr lang="en-US" dirty="0" err="1" smtClean="0"/>
              <a:t>devops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Never change a running server</a:t>
            </a:r>
          </a:p>
          <a:p>
            <a:pPr lvl="1"/>
            <a:r>
              <a:rPr lang="en-US" dirty="0" smtClean="0"/>
              <a:t>Only create a new one that is better</a:t>
            </a:r>
          </a:p>
          <a:p>
            <a:pPr lvl="1"/>
            <a:r>
              <a:rPr lang="en-US" dirty="0" smtClean="0"/>
              <a:t>Track the changes in a version control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0146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 Green Deployment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36" y="1242066"/>
            <a:ext cx="8420264" cy="53631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5999" y="6310427"/>
            <a:ext cx="6262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http://martinfowler.com/bliki/</a:t>
            </a:r>
            <a:r>
              <a:rPr lang="en-US" dirty="0" smtClean="0">
                <a:hlinkClick r:id="rId3"/>
              </a:rPr>
              <a:t>BlueGreenDeployment.html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8612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Puppet, Chef</a:t>
            </a:r>
          </a:p>
          <a:p>
            <a:pPr lvl="1"/>
            <a:r>
              <a:rPr lang="en-US" dirty="0" smtClean="0"/>
              <a:t>Automated configuration and deployment tools</a:t>
            </a:r>
          </a:p>
          <a:p>
            <a:pPr lvl="1"/>
            <a:r>
              <a:rPr lang="en-US" dirty="0" smtClean="0"/>
              <a:t>Allow complex infrastructures to be re-configured automatically</a:t>
            </a:r>
          </a:p>
          <a:p>
            <a:r>
              <a:rPr lang="en-US" dirty="0" smtClean="0"/>
              <a:t>Vagrant</a:t>
            </a:r>
          </a:p>
          <a:p>
            <a:pPr lvl="1"/>
            <a:r>
              <a:rPr lang="en-US" dirty="0" smtClean="0"/>
              <a:t>Create VMs instantly</a:t>
            </a:r>
          </a:p>
          <a:p>
            <a:r>
              <a:rPr lang="en-US" dirty="0" smtClean="0"/>
              <a:t>Plus many many more!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3697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and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is a key </a:t>
            </a:r>
            <a:r>
              <a:rPr lang="en-US" dirty="0" err="1" smtClean="0"/>
              <a:t>DevOps</a:t>
            </a:r>
            <a:r>
              <a:rPr lang="en-US" dirty="0" smtClean="0"/>
              <a:t> tool</a:t>
            </a:r>
          </a:p>
          <a:p>
            <a:r>
              <a:rPr lang="en-US" dirty="0" smtClean="0"/>
              <a:t>Speeds up the creation of repeatable deployments</a:t>
            </a:r>
          </a:p>
          <a:p>
            <a:r>
              <a:rPr lang="en-US" dirty="0" smtClean="0"/>
              <a:t>Consistency between development, test and production</a:t>
            </a:r>
          </a:p>
          <a:p>
            <a:r>
              <a:rPr lang="en-US" dirty="0" smtClean="0"/>
              <a:t>Versioned repository</a:t>
            </a:r>
          </a:p>
          <a:p>
            <a:r>
              <a:rPr lang="en-US" dirty="0" smtClean="0"/>
              <a:t>Works with Chef, Puppet, </a:t>
            </a:r>
            <a:r>
              <a:rPr lang="en-US" dirty="0" err="1" smtClean="0"/>
              <a:t>etc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5107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4800"/>
            <a:ext cx="9144000" cy="36971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9589" y="5271942"/>
            <a:ext cx="66659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https://www.weave.works/blog/gitops-git-push-all-the-</a:t>
            </a:r>
            <a:r>
              <a:rPr lang="en-US" dirty="0" smtClean="0">
                <a:hlinkClick r:id="rId3"/>
              </a:rPr>
              <a:t>things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08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</a:p>
          <a:p>
            <a:r>
              <a:rPr lang="en-US" dirty="0" err="1" smtClean="0"/>
              <a:t>Terraform</a:t>
            </a:r>
            <a:r>
              <a:rPr lang="en-US" dirty="0" smtClean="0"/>
              <a:t> + Deployment + Containers + Build </a:t>
            </a:r>
          </a:p>
          <a:p>
            <a:r>
              <a:rPr lang="en-US" dirty="0" smtClean="0"/>
              <a:t>Everything is in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n-US" dirty="0" smtClean="0"/>
              <a:t>Any change to the infrastructure is a Pull Request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2655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and the Container model</a:t>
            </a:r>
          </a:p>
          <a:p>
            <a:pPr lvl="1"/>
            <a:r>
              <a:rPr lang="en-US" dirty="0" smtClean="0"/>
              <a:t>Lightweight virtualization and repeatability</a:t>
            </a:r>
          </a:p>
          <a:p>
            <a:pPr lvl="1"/>
            <a:r>
              <a:rPr lang="en-US" dirty="0" smtClean="0"/>
              <a:t>Blue Green deployment</a:t>
            </a:r>
          </a:p>
          <a:p>
            <a:pPr lvl="1"/>
            <a:r>
              <a:rPr lang="en-US" dirty="0" smtClean="0"/>
              <a:t>“Warehouse Scale” computing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372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368"/>
            <a:ext cx="9144000" cy="51282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81661" y="5563615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http://12factor.net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2297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12 Factor Apps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Codebase</a:t>
            </a:r>
          </a:p>
          <a:p>
            <a:pPr lvl="1"/>
            <a:r>
              <a:rPr lang="en-US" sz="1400" dirty="0" smtClean="0"/>
              <a:t>One codebase in revision control, many deploys</a:t>
            </a:r>
          </a:p>
          <a:p>
            <a:r>
              <a:rPr lang="en-US" dirty="0" smtClean="0"/>
              <a:t>Dependencies</a:t>
            </a:r>
          </a:p>
          <a:p>
            <a:pPr lvl="1"/>
            <a:r>
              <a:rPr lang="en-US" sz="1400" dirty="0" err="1" smtClean="0"/>
              <a:t>Explicity</a:t>
            </a:r>
            <a:r>
              <a:rPr lang="en-US" sz="1400" dirty="0" smtClean="0"/>
              <a:t> define and declare</a:t>
            </a:r>
            <a:br>
              <a:rPr lang="en-US" sz="1400" dirty="0" smtClean="0"/>
            </a:br>
            <a:endParaRPr lang="en-US" sz="1400" dirty="0" smtClean="0"/>
          </a:p>
          <a:p>
            <a:r>
              <a:rPr lang="en-US" dirty="0" err="1" smtClean="0"/>
              <a:t>Config</a:t>
            </a:r>
            <a:endParaRPr lang="en-US" dirty="0" smtClean="0"/>
          </a:p>
          <a:p>
            <a:pPr lvl="1"/>
            <a:r>
              <a:rPr lang="en-US" sz="1400" dirty="0" smtClean="0"/>
              <a:t>Store </a:t>
            </a:r>
            <a:r>
              <a:rPr lang="en-US" sz="1400" dirty="0" err="1" smtClean="0"/>
              <a:t>config</a:t>
            </a:r>
            <a:r>
              <a:rPr lang="en-US" sz="1400" dirty="0" smtClean="0"/>
              <a:t> in the environment</a:t>
            </a:r>
            <a:br>
              <a:rPr lang="en-US" sz="1400" dirty="0" smtClean="0"/>
            </a:br>
            <a:endParaRPr lang="en-US" sz="1400" dirty="0" smtClean="0"/>
          </a:p>
          <a:p>
            <a:r>
              <a:rPr lang="en-US" dirty="0" smtClean="0"/>
              <a:t>Backing Services</a:t>
            </a:r>
          </a:p>
          <a:p>
            <a:pPr lvl="1"/>
            <a:r>
              <a:rPr lang="en-US" sz="1400" dirty="0" smtClean="0"/>
              <a:t>Treat as attached resources</a:t>
            </a:r>
            <a:br>
              <a:rPr lang="en-US" sz="1400" dirty="0" smtClean="0"/>
            </a:br>
            <a:endParaRPr lang="en-US" sz="1400" dirty="0" smtClean="0"/>
          </a:p>
          <a:p>
            <a:r>
              <a:rPr lang="en-US" dirty="0" smtClean="0"/>
              <a:t>Build, Release, Run</a:t>
            </a:r>
          </a:p>
          <a:p>
            <a:pPr lvl="1"/>
            <a:r>
              <a:rPr lang="en-US" sz="1400" dirty="0" smtClean="0"/>
              <a:t>Strictly separate</a:t>
            </a:r>
            <a:br>
              <a:rPr lang="en-US" sz="1400" dirty="0" smtClean="0"/>
            </a:br>
            <a:endParaRPr lang="en-US" sz="1400" dirty="0" smtClean="0"/>
          </a:p>
          <a:p>
            <a:r>
              <a:rPr lang="en-US" dirty="0" smtClean="0"/>
              <a:t>Processes</a:t>
            </a:r>
          </a:p>
          <a:p>
            <a:pPr lvl="1"/>
            <a:r>
              <a:rPr lang="en-US" sz="1500" dirty="0" smtClean="0"/>
              <a:t>Execute the app as stateless processes</a:t>
            </a:r>
            <a:endParaRPr lang="en-US" sz="15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Port Binding</a:t>
            </a:r>
          </a:p>
          <a:p>
            <a:pPr lvl="1"/>
            <a:r>
              <a:rPr lang="en-US" sz="1500" dirty="0" smtClean="0"/>
              <a:t>Export services via port binding</a:t>
            </a:r>
            <a:br>
              <a:rPr lang="en-US" sz="1500" dirty="0" smtClean="0"/>
            </a:br>
            <a:endParaRPr lang="en-US" sz="1500" dirty="0" smtClean="0"/>
          </a:p>
          <a:p>
            <a:r>
              <a:rPr lang="en-US" dirty="0" smtClean="0"/>
              <a:t>Concurrency</a:t>
            </a:r>
          </a:p>
          <a:p>
            <a:pPr lvl="1"/>
            <a:r>
              <a:rPr lang="en-US" sz="1500" dirty="0" smtClean="0"/>
              <a:t>Scale out via processes</a:t>
            </a:r>
            <a:br>
              <a:rPr lang="en-US" sz="1500" dirty="0" smtClean="0"/>
            </a:br>
            <a:endParaRPr lang="en-US" sz="1500" dirty="0" smtClean="0"/>
          </a:p>
          <a:p>
            <a:r>
              <a:rPr lang="en-US" dirty="0" smtClean="0"/>
              <a:t>Disposability</a:t>
            </a:r>
          </a:p>
          <a:p>
            <a:pPr lvl="1"/>
            <a:r>
              <a:rPr lang="en-US" sz="1500" dirty="0" smtClean="0"/>
              <a:t>Fast startup and graceful shutdown</a:t>
            </a:r>
          </a:p>
          <a:p>
            <a:r>
              <a:rPr lang="en-US" dirty="0" err="1" smtClean="0"/>
              <a:t>Dev</a:t>
            </a:r>
            <a:r>
              <a:rPr lang="en-US" dirty="0" smtClean="0"/>
              <a:t>/Prod Parity</a:t>
            </a:r>
          </a:p>
          <a:p>
            <a:pPr lvl="1"/>
            <a:r>
              <a:rPr lang="en-US" sz="1500" dirty="0" smtClean="0"/>
              <a:t>Keep </a:t>
            </a:r>
            <a:r>
              <a:rPr lang="en-US" sz="1500" dirty="0" err="1" smtClean="0"/>
              <a:t>dev</a:t>
            </a:r>
            <a:r>
              <a:rPr lang="en-US" sz="1500" dirty="0" smtClean="0"/>
              <a:t>/staging/prod as similar as possible</a:t>
            </a:r>
          </a:p>
          <a:p>
            <a:r>
              <a:rPr lang="en-US" dirty="0" smtClean="0"/>
              <a:t>Logs</a:t>
            </a:r>
          </a:p>
          <a:p>
            <a:pPr lvl="1"/>
            <a:r>
              <a:rPr lang="en-US" sz="1500" dirty="0" smtClean="0"/>
              <a:t>Treat logs as event streams</a:t>
            </a:r>
            <a:br>
              <a:rPr lang="en-US" sz="1500" dirty="0" smtClean="0"/>
            </a:br>
            <a:endParaRPr lang="en-US" sz="1500" dirty="0" smtClean="0"/>
          </a:p>
          <a:p>
            <a:r>
              <a:rPr lang="en-US" dirty="0" smtClean="0"/>
              <a:t>Admin Processes</a:t>
            </a:r>
          </a:p>
          <a:p>
            <a:pPr lvl="1"/>
            <a:r>
              <a:rPr lang="en-US" sz="1500" dirty="0" smtClean="0"/>
              <a:t>Run admin/</a:t>
            </a:r>
            <a:r>
              <a:rPr lang="en-US" sz="1500" dirty="0" err="1" smtClean="0"/>
              <a:t>mgmt</a:t>
            </a:r>
            <a:r>
              <a:rPr lang="en-US" sz="1500" dirty="0" smtClean="0"/>
              <a:t> tasks as one-off processes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644481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Lightweight Virtualization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zSystems</a:t>
            </a:r>
            <a:r>
              <a:rPr lang="en-US" dirty="0" smtClean="0"/>
              <a:t> Virtual Servers from late 1990s</a:t>
            </a:r>
          </a:p>
          <a:p>
            <a:pPr lvl="1"/>
            <a:r>
              <a:rPr lang="en-US" sz="2000" dirty="0" smtClean="0"/>
              <a:t>(the mainframe really did do everything first)</a:t>
            </a:r>
          </a:p>
          <a:p>
            <a:r>
              <a:rPr lang="en-US" dirty="0" smtClean="0"/>
              <a:t>Solaris Containers</a:t>
            </a:r>
          </a:p>
          <a:p>
            <a:r>
              <a:rPr lang="en-US" dirty="0" smtClean="0"/>
              <a:t>AIX Workload Partitions</a:t>
            </a:r>
          </a:p>
          <a:p>
            <a:r>
              <a:rPr lang="en-US" dirty="0" smtClean="0"/>
              <a:t>FreeBSD Jail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4788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and the Container model</a:t>
            </a:r>
          </a:p>
          <a:p>
            <a:pPr lvl="1"/>
            <a:r>
              <a:rPr lang="en-US" dirty="0" smtClean="0"/>
              <a:t>Lightweight virtualization and repeatability</a:t>
            </a:r>
          </a:p>
          <a:p>
            <a:pPr lvl="1"/>
            <a:r>
              <a:rPr lang="en-US" dirty="0" smtClean="0"/>
              <a:t>Blue Green deployment</a:t>
            </a:r>
          </a:p>
          <a:p>
            <a:pPr lvl="1"/>
            <a:r>
              <a:rPr lang="en-US" dirty="0" smtClean="0"/>
              <a:t>“Warehouse Scale” computing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08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Container?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lightweight virtual server</a:t>
            </a:r>
          </a:p>
          <a:p>
            <a:pPr lvl="1"/>
            <a:r>
              <a:rPr lang="en-US" dirty="0" smtClean="0"/>
              <a:t>Running within an Operating System</a:t>
            </a:r>
          </a:p>
          <a:p>
            <a:pPr lvl="1"/>
            <a:r>
              <a:rPr lang="en-US" dirty="0" smtClean="0"/>
              <a:t>Providing various levels of isolation and control</a:t>
            </a:r>
          </a:p>
          <a:p>
            <a:pPr lvl="1"/>
            <a:r>
              <a:rPr lang="en-US" dirty="0" smtClean="0"/>
              <a:t>E.g. Disk isolation and control</a:t>
            </a:r>
          </a:p>
          <a:p>
            <a:pPr lvl="1"/>
            <a:r>
              <a:rPr lang="en-US" dirty="0" smtClean="0"/>
              <a:t>Network isolation</a:t>
            </a:r>
          </a:p>
          <a:p>
            <a:pPr lvl="1"/>
            <a:r>
              <a:rPr lang="en-US" dirty="0" smtClean="0"/>
              <a:t>CPU and memory controls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987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 at Google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Every </a:t>
            </a:r>
            <a:r>
              <a:rPr lang="en-US" sz="2800" dirty="0" err="1" smtClean="0"/>
              <a:t>GMail</a:t>
            </a:r>
            <a:r>
              <a:rPr lang="en-US" sz="2800" dirty="0" smtClean="0"/>
              <a:t> session is a container</a:t>
            </a:r>
          </a:p>
          <a:p>
            <a:pPr lvl="1"/>
            <a:r>
              <a:rPr lang="en-US" sz="2400" dirty="0" smtClean="0"/>
              <a:t>Try doing an export and then searching your email </a:t>
            </a:r>
            <a:r>
              <a:rPr lang="en-US" sz="2400" dirty="0" smtClean="0">
                <a:sym typeface="Wingdings"/>
              </a:rPr>
              <a:t></a:t>
            </a:r>
          </a:p>
          <a:p>
            <a:r>
              <a:rPr lang="en-US" sz="2800" dirty="0" smtClean="0"/>
              <a:t>“Everything runs in a container”</a:t>
            </a:r>
          </a:p>
          <a:p>
            <a:r>
              <a:rPr lang="en-US" sz="2800" b="1" dirty="0" smtClean="0"/>
              <a:t>2 billion</a:t>
            </a:r>
            <a:r>
              <a:rPr lang="en-US" sz="2800" dirty="0" smtClean="0"/>
              <a:t> containers launched a week</a:t>
            </a:r>
          </a:p>
          <a:p>
            <a:r>
              <a:rPr lang="en-US" sz="2800" dirty="0" smtClean="0"/>
              <a:t>Borg</a:t>
            </a:r>
          </a:p>
          <a:p>
            <a:pPr lvl="1"/>
            <a:r>
              <a:rPr lang="en-US" sz="2400" b="1" dirty="0" smtClean="0"/>
              <a:t>Any</a:t>
            </a:r>
            <a:r>
              <a:rPr lang="en-US" sz="2400" dirty="0" smtClean="0"/>
              <a:t> </a:t>
            </a:r>
            <a:r>
              <a:rPr lang="en-US" sz="2400" dirty="0"/>
              <a:t>G</a:t>
            </a:r>
            <a:r>
              <a:rPr lang="en-US" sz="2400" dirty="0" smtClean="0"/>
              <a:t>oogle developer can instantiate their code in </a:t>
            </a:r>
            <a:r>
              <a:rPr lang="en-US" sz="2400" b="1" dirty="0" smtClean="0"/>
              <a:t>10,000 instances </a:t>
            </a:r>
            <a:r>
              <a:rPr lang="en-US" sz="2400" dirty="0" smtClean="0"/>
              <a:t>any time they want</a:t>
            </a:r>
          </a:p>
          <a:p>
            <a:pPr lvl="1"/>
            <a:r>
              <a:rPr lang="en-US" sz="2400" dirty="0" smtClean="0"/>
              <a:t>Takes about 5 minutes to start that many</a:t>
            </a:r>
          </a:p>
          <a:p>
            <a:pPr lvl="1"/>
            <a:r>
              <a:rPr lang="en-US" sz="2400" dirty="0" smtClean="0"/>
              <a:t>Never exactly 10,000 because of failures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82996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Cloud Native Computing Foundation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new definition of “Cloud Native”</a:t>
            </a:r>
          </a:p>
          <a:p>
            <a:pPr lvl="1"/>
            <a:r>
              <a:rPr lang="en-US" dirty="0" smtClean="0"/>
              <a:t>Container Packaged</a:t>
            </a:r>
          </a:p>
          <a:p>
            <a:pPr lvl="1"/>
            <a:r>
              <a:rPr lang="en-US" dirty="0" smtClean="0"/>
              <a:t>Dynamically Managed</a:t>
            </a:r>
          </a:p>
          <a:p>
            <a:pPr lvl="1"/>
            <a:r>
              <a:rPr lang="en-US" dirty="0" smtClean="0"/>
              <a:t>Micro-Service oriented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" y="3810203"/>
            <a:ext cx="6506689" cy="27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09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on top of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adds several things to LXC and containerization:</a:t>
            </a:r>
          </a:p>
          <a:p>
            <a:pPr lvl="1"/>
            <a:r>
              <a:rPr lang="en-US" dirty="0" smtClean="0"/>
              <a:t>Copy on write </a:t>
            </a:r>
            <a:r>
              <a:rPr lang="en-US" dirty="0" err="1" smtClean="0"/>
              <a:t>filesystem</a:t>
            </a:r>
            <a:endParaRPr lang="en-US" dirty="0" smtClean="0"/>
          </a:p>
          <a:p>
            <a:pPr lvl="2"/>
            <a:r>
              <a:rPr lang="en-US" dirty="0" smtClean="0"/>
              <a:t>Layered images and the ability to extend machines easily</a:t>
            </a:r>
          </a:p>
          <a:p>
            <a:pPr lvl="1"/>
            <a:r>
              <a:rPr lang="en-US" dirty="0" smtClean="0"/>
              <a:t>Simple textual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</a:p>
          <a:p>
            <a:pPr lvl="1"/>
            <a:r>
              <a:rPr lang="en-US" dirty="0" smtClean="0"/>
              <a:t>Portable deployment across machines</a:t>
            </a:r>
          </a:p>
          <a:p>
            <a:pPr lvl="2"/>
            <a:r>
              <a:rPr lang="en-US" dirty="0" smtClean="0"/>
              <a:t>Creating an ecosystem of images</a:t>
            </a:r>
          </a:p>
          <a:p>
            <a:pPr lvl="1"/>
            <a:r>
              <a:rPr lang="en-US" dirty="0" smtClean="0"/>
              <a:t>Application centric</a:t>
            </a:r>
          </a:p>
          <a:p>
            <a:pPr lvl="2"/>
            <a:r>
              <a:rPr lang="en-US" dirty="0" smtClean="0"/>
              <a:t>Each VM is a process (roughly speaking)</a:t>
            </a:r>
          </a:p>
          <a:p>
            <a:pPr lvl="1"/>
            <a:r>
              <a:rPr lang="en-US" dirty="0" smtClean="0"/>
              <a:t>Plus others (auto-build,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4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Docker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i="1" dirty="0" smtClean="0"/>
              <a:t>ecosystem </a:t>
            </a:r>
            <a:r>
              <a:rPr lang="en-US" dirty="0" smtClean="0"/>
              <a:t>has created a </a:t>
            </a:r>
            <a:r>
              <a:rPr lang="en-US" i="1" dirty="0" smtClean="0"/>
              <a:t> network effect</a:t>
            </a:r>
            <a:endParaRPr lang="en-US" dirty="0"/>
          </a:p>
          <a:p>
            <a:r>
              <a:rPr lang="en-US" dirty="0" smtClean="0"/>
              <a:t>Metcalfe’s Law states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value of a telecommunications network is proportional to the square of the number of connected users of the system </a:t>
            </a:r>
          </a:p>
          <a:p>
            <a:r>
              <a:rPr lang="en-US" dirty="0" smtClean="0"/>
              <a:t>There is surely a corollary for ecosystems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810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1646</TotalTime>
  <Words>876</Words>
  <Application>Microsoft Macintosh PowerPoint</Application>
  <PresentationFormat>On-screen Show (4:3)</PresentationFormat>
  <Paragraphs>200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Containers, Cloud Native Computing, DevOps</vt:lpstr>
      <vt:lpstr>Contents</vt:lpstr>
      <vt:lpstr>Sharing of resources vs Isolation</vt:lpstr>
      <vt:lpstr>Lightweight Virtualization history</vt:lpstr>
      <vt:lpstr>What is a Container? </vt:lpstr>
      <vt:lpstr>Containers at Google</vt:lpstr>
      <vt:lpstr>Cloud Native Computing Foundation</vt:lpstr>
      <vt:lpstr>Docker on top of Containers</vt:lpstr>
      <vt:lpstr>Why Docker?</vt:lpstr>
      <vt:lpstr>How does Docker work?</vt:lpstr>
      <vt:lpstr>Dockerfile</vt:lpstr>
      <vt:lpstr>Some simple Docker commands</vt:lpstr>
      <vt:lpstr>Docker Compose</vt:lpstr>
      <vt:lpstr>docker-compose.yml</vt:lpstr>
      <vt:lpstr>Docker Machine</vt:lpstr>
      <vt:lpstr>Quick demo</vt:lpstr>
      <vt:lpstr>Cloud Orchestration</vt:lpstr>
      <vt:lpstr>Datacenter Operating System aka Container Orchestration</vt:lpstr>
      <vt:lpstr>Apache Mesos</vt:lpstr>
      <vt:lpstr>Netflix Titus</vt:lpstr>
      <vt:lpstr>Kubernetes</vt:lpstr>
      <vt:lpstr>Pods</vt:lpstr>
      <vt:lpstr>Services</vt:lpstr>
      <vt:lpstr>Volumes</vt:lpstr>
      <vt:lpstr>Namespaces </vt:lpstr>
      <vt:lpstr>KOPS </vt:lpstr>
      <vt:lpstr>eksctl</vt:lpstr>
      <vt:lpstr>DevOps</vt:lpstr>
      <vt:lpstr>DevOps</vt:lpstr>
      <vt:lpstr>Kittens vs Cattle (An unpleasant but effective analogy) </vt:lpstr>
      <vt:lpstr>Immutable objects</vt:lpstr>
      <vt:lpstr>Blue Green Deployment</vt:lpstr>
      <vt:lpstr>DevOps tools</vt:lpstr>
      <vt:lpstr>DevOps and Docker</vt:lpstr>
      <vt:lpstr>PowerPoint Presentation</vt:lpstr>
      <vt:lpstr>GitOps</vt:lpstr>
      <vt:lpstr>Summary</vt:lpstr>
      <vt:lpstr>PowerPoint Presentation</vt:lpstr>
      <vt:lpstr>12 Factor Apps </vt:lpstr>
      <vt:lpstr>Summary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301</cp:revision>
  <dcterms:created xsi:type="dcterms:W3CDTF">2012-03-07T10:41:54Z</dcterms:created>
  <dcterms:modified xsi:type="dcterms:W3CDTF">2018-11-28T20:09:36Z</dcterms:modified>
</cp:coreProperties>
</file>